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74" r:id="rId6"/>
    <p:sldId id="275" r:id="rId7"/>
    <p:sldId id="262" r:id="rId8"/>
    <p:sldId id="270" r:id="rId9"/>
    <p:sldId id="266" r:id="rId10"/>
    <p:sldId id="267" r:id="rId11"/>
    <p:sldId id="264" r:id="rId12"/>
    <p:sldId id="263" r:id="rId13"/>
    <p:sldId id="279" r:id="rId14"/>
    <p:sldId id="277" r:id="rId15"/>
    <p:sldId id="278" r:id="rId16"/>
    <p:sldId id="271" r:id="rId17"/>
    <p:sldId id="28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24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06" autoAdjust="0"/>
    <p:restoredTop sz="94660"/>
  </p:normalViewPr>
  <p:slideViewPr>
    <p:cSldViewPr>
      <p:cViewPr varScale="1">
        <p:scale>
          <a:sx n="98" d="100"/>
          <a:sy n="98" d="100"/>
        </p:scale>
        <p:origin x="-90" y="-462"/>
      </p:cViewPr>
      <p:guideLst>
        <p:guide orient="horz" pos="624"/>
        <p:guide pos="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56443975430905"/>
          <c:y val="6.7174287037649702E-2"/>
          <c:w val="0.79735219308926586"/>
          <c:h val="0.659835958005249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15"/>
            <c:spPr>
              <a:solidFill>
                <a:schemeClr val="bg1">
                  <a:lumMod val="50000"/>
                </a:schemeClr>
              </a:solidFill>
              <a:ln>
                <a:noFill/>
              </a:ln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562048"/>
        <c:axId val="97162368"/>
      </c:scatterChart>
      <c:valAx>
        <c:axId val="8256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97162368"/>
        <c:crosses val="autoZero"/>
        <c:crossBetween val="midCat"/>
      </c:valAx>
      <c:valAx>
        <c:axId val="97162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825620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B66D8-D586-6B46-ABB6-773E4FC7525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B353C-816D-A442-BDDB-FEC34ABCC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3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B353C-816D-A442-BDDB-FEC34ABCCC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9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3600"/>
            <a:ext cx="6400800" cy="685799"/>
          </a:xfrm>
        </p:spPr>
        <p:txBody>
          <a:bodyPr anchor="t">
            <a:normAutofit/>
          </a:bodyPr>
          <a:lstStyle>
            <a:lvl1pPr algn="ctr">
              <a:defRPr sz="3600" b="1" i="0">
                <a:solidFill>
                  <a:schemeClr val="tx1"/>
                </a:solidFill>
                <a:latin typeface="Gotham HTF" charset="0"/>
                <a:ea typeface="Gotham HTF" charset="0"/>
                <a:cs typeface="Gotham HTF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399"/>
            <a:ext cx="6400800" cy="457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i="1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41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3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230B-F642-8349-A125-BF1F59E38F31}" type="datetime1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78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040188" cy="6096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4040188" cy="40687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371600"/>
            <a:ext cx="4041775" cy="6096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1"/>
            <a:ext cx="4041775" cy="40687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6EB9-9C7D-3A49-A17C-A84D39731E9F}" type="datetime1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9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25-49FD-FA48-8544-F37D530E0C71}" type="datetime1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2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6934200" cy="914400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96200" y="6613525"/>
            <a:ext cx="990600" cy="168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CA874-385D-7D40-8483-886A8DD3C4DA}" type="datetime1">
              <a:rPr lang="en-US" smtClean="0"/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1"/>
            <a:ext cx="655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40475"/>
            <a:ext cx="533400" cy="196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C37F8-DB9F-4D58-B490-F5ECA928C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2" r:id="rId4"/>
    <p:sldLayoutId id="2147483653" r:id="rId5"/>
    <p:sldLayoutId id="2147483654" r:id="rId6"/>
  </p:sldLayoutIdLst>
  <p:hf hdr="0" ftr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2641" indent="-166688" algn="l" defTabSz="685800" rtl="0" eaLnBrk="1" latinLnBrk="0" hangingPunct="1">
        <a:spcBef>
          <a:spcPts val="225"/>
        </a:spcBef>
        <a:spcAft>
          <a:spcPts val="450"/>
        </a:spcAft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215504" algn="l" defTabSz="685800" rtl="0" eaLnBrk="1" latinLnBrk="0" hangingPunct="1">
        <a:spcBef>
          <a:spcPts val="225"/>
        </a:spcBef>
        <a:spcAft>
          <a:spcPts val="450"/>
        </a:spcAft>
        <a:buFont typeface="Arial" panose="020B0604020202020204" pitchFamily="34" charset="0"/>
        <a:buChar char="–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ts val="225"/>
        </a:spcBef>
        <a:spcAft>
          <a:spcPts val="45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ts val="225"/>
        </a:spcBef>
        <a:spcAft>
          <a:spcPts val="45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ts val="225"/>
        </a:spcBef>
        <a:spcAft>
          <a:spcPts val="45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aviz.fr/~bbach/graphcomic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3600"/>
            <a:ext cx="64008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Visualization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err="1" smtClean="0"/>
              <a:t>bea.R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6600"/>
            <a:ext cx="6400800" cy="457200"/>
          </a:xfrm>
        </p:spPr>
        <p:txBody>
          <a:bodyPr/>
          <a:lstStyle/>
          <a:p>
            <a:r>
              <a:rPr lang="en-US" dirty="0" smtClean="0"/>
              <a:t>Jeff Chen and Andrea Batch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“…then Details </a:t>
            </a:r>
            <a:r>
              <a:rPr lang="en-US" dirty="0"/>
              <a:t>on </a:t>
            </a:r>
            <a:r>
              <a:rPr lang="en-US" dirty="0" smtClean="0"/>
              <a:t>Demand”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2641" indent="-166688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15504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53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052"/>
            <a:ext cx="9144000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Storytelling: How Do Journalists Visualize?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8229600" cy="358336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5257800"/>
            <a:ext cx="822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E. </a:t>
            </a:r>
            <a:r>
              <a:rPr lang="en-US" sz="2000" dirty="0" err="1"/>
              <a:t>Segel</a:t>
            </a:r>
            <a:r>
              <a:rPr lang="en-US" sz="2000" dirty="0"/>
              <a:t> and J. </a:t>
            </a:r>
            <a:r>
              <a:rPr lang="en-US" sz="2000" dirty="0" err="1"/>
              <a:t>Heer</a:t>
            </a:r>
            <a:r>
              <a:rPr lang="en-US" sz="2000" dirty="0"/>
              <a:t>, "Narrative Visualization: Telling Stories with </a:t>
            </a:r>
            <a:r>
              <a:rPr lang="en-US" sz="2000" dirty="0" smtClean="0"/>
              <a:t>Data." </a:t>
            </a:r>
            <a:r>
              <a:rPr lang="en-US" sz="2000" i="1" dirty="0" smtClean="0"/>
              <a:t>IEEE Transactions on Visualization and Computer </a:t>
            </a:r>
            <a:r>
              <a:rPr lang="en-US" sz="2000" i="1" dirty="0"/>
              <a:t>Graphics</a:t>
            </a:r>
            <a:r>
              <a:rPr lang="en-US" sz="2000" dirty="0"/>
              <a:t>, </a:t>
            </a:r>
            <a:r>
              <a:rPr lang="en-US" sz="2000" dirty="0" smtClean="0"/>
              <a:t>16 (6), </a:t>
            </a:r>
            <a:r>
              <a:rPr lang="en-US" sz="2000" dirty="0"/>
              <a:t>pp. 1139-1148, </a:t>
            </a:r>
            <a:r>
              <a:rPr lang="en-US" sz="2000" dirty="0" smtClean="0"/>
              <a:t>2010.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535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Narratives: Magazine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12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5343575" cy="5638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05400" y="3115270"/>
            <a:ext cx="403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W. </a:t>
            </a:r>
            <a:r>
              <a:rPr lang="en-US" dirty="0" err="1" smtClean="0"/>
              <a:t>Cai</a:t>
            </a:r>
            <a:r>
              <a:rPr lang="en-US" dirty="0" smtClean="0"/>
              <a:t> et al. “Europe’s </a:t>
            </a:r>
            <a:r>
              <a:rPr lang="en-US" dirty="0"/>
              <a:t>many alliances, reimagined as a Metro </a:t>
            </a:r>
            <a:r>
              <a:rPr lang="en-US" dirty="0" smtClean="0"/>
              <a:t>system,” </a:t>
            </a:r>
            <a:r>
              <a:rPr lang="en-US" i="1" dirty="0" smtClean="0"/>
              <a:t>The Washington Post</a:t>
            </a:r>
            <a:r>
              <a:rPr lang="en-US" dirty="0" smtClean="0"/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61477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Narratives: Annotated Charts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1430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2641" indent="-166688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15504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53" indent="0">
              <a:buNone/>
            </a:pPr>
            <a:r>
              <a:rPr lang="en-US" dirty="0"/>
              <a:t>	 </a:t>
            </a:r>
            <a:r>
              <a:rPr lang="en-US" dirty="0" smtClean="0"/>
              <a:t>  Author-Driven				Reader-Driven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4000"/>
            <a:ext cx="4191000" cy="4191000"/>
          </a:xfrm>
          <a:prstGeom prst="rect">
            <a:avLst/>
          </a:prstGeom>
        </p:spPr>
      </p:pic>
      <p:pic>
        <p:nvPicPr>
          <p:cNvPr id="1026" name="Picture 2" descr="https://i.pinimg.com/736x/1d/1b/f8/1d1bf850eef077243b5ba976c99396b4--budget-dashboar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2"/>
          <a:stretch/>
        </p:blipFill>
        <p:spPr bwMode="auto">
          <a:xfrm>
            <a:off x="0" y="2054942"/>
            <a:ext cx="4481454" cy="348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7150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New </a:t>
            </a:r>
            <a:r>
              <a:rPr lang="en-US" sz="1400" dirty="0"/>
              <a:t>York Times</a:t>
            </a:r>
            <a:r>
              <a:rPr lang="en-US" sz="1400" dirty="0" smtClean="0"/>
              <a:t>. </a:t>
            </a:r>
            <a:r>
              <a:rPr lang="en-US" sz="1400" i="1" dirty="0"/>
              <a:t>Budget Forecasts, Compared With Reality</a:t>
            </a:r>
            <a:r>
              <a:rPr lang="en-US" sz="1400" dirty="0"/>
              <a:t>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0979" y="57150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Minnesota </a:t>
            </a:r>
            <a:r>
              <a:rPr lang="en-US" sz="1400" dirty="0"/>
              <a:t>Public Radio</a:t>
            </a:r>
            <a:r>
              <a:rPr lang="en-US" sz="1400" dirty="0" smtClean="0"/>
              <a:t>.</a:t>
            </a:r>
            <a:r>
              <a:rPr lang="en-US" sz="1400" dirty="0"/>
              <a:t> </a:t>
            </a:r>
            <a:r>
              <a:rPr lang="en-US" sz="1400" i="1" dirty="0"/>
              <a:t>Minnesota Employment Explorer.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5960063"/>
            <a:ext cx="3253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via E</a:t>
            </a:r>
            <a:r>
              <a:rPr lang="en-US" sz="2000" dirty="0"/>
              <a:t>. </a:t>
            </a:r>
            <a:r>
              <a:rPr lang="en-US" sz="2000" dirty="0" err="1"/>
              <a:t>Segel</a:t>
            </a:r>
            <a:r>
              <a:rPr lang="en-US" sz="2000" dirty="0"/>
              <a:t> and J. </a:t>
            </a:r>
            <a:r>
              <a:rPr lang="en-US" sz="2000" dirty="0" err="1"/>
              <a:t>Heer</a:t>
            </a:r>
            <a:r>
              <a:rPr lang="en-US" sz="2000" dirty="0" smtClean="0"/>
              <a:t>, 2010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5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Narratives: </a:t>
            </a:r>
            <a:r>
              <a:rPr lang="en-US" dirty="0" smtClean="0"/>
              <a:t>Partitioned Poster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5309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New York Times via E</a:t>
            </a:r>
            <a:r>
              <a:rPr lang="en-US" sz="2000" dirty="0"/>
              <a:t>. </a:t>
            </a:r>
            <a:r>
              <a:rPr lang="en-US" sz="2000" dirty="0" err="1"/>
              <a:t>Segel</a:t>
            </a:r>
            <a:r>
              <a:rPr lang="en-US" sz="2000" dirty="0"/>
              <a:t> and J. </a:t>
            </a:r>
            <a:r>
              <a:rPr lang="en-US" sz="2000" dirty="0" err="1"/>
              <a:t>Heer</a:t>
            </a:r>
            <a:r>
              <a:rPr lang="en-US" sz="2000" dirty="0"/>
              <a:t>, </a:t>
            </a:r>
            <a:r>
              <a:rPr lang="en-US" sz="2000" dirty="0" smtClean="0"/>
              <a:t>2010.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01" y="1192942"/>
            <a:ext cx="6117299" cy="4780822"/>
          </a:xfrm>
        </p:spPr>
      </p:pic>
    </p:spTree>
    <p:extLst>
      <p:ext uri="{BB962C8B-B14F-4D97-AF65-F5344CB8AC3E}">
        <p14:creationId xmlns:p14="http://schemas.microsoft.com/office/powerpoint/2010/main" val="11215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Narratives: </a:t>
            </a:r>
            <a:r>
              <a:rPr lang="en-US" dirty="0" smtClean="0"/>
              <a:t>Flow Chart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974442" cy="390691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" y="2057400"/>
            <a:ext cx="4916245" cy="4678363"/>
          </a:xfrm>
        </p:spPr>
      </p:pic>
      <p:sp>
        <p:nvSpPr>
          <p:cNvPr id="14" name="Rectangle 13"/>
          <p:cNvSpPr/>
          <p:nvPr/>
        </p:nvSpPr>
        <p:spPr>
          <a:xfrm>
            <a:off x="5161788" y="5181600"/>
            <a:ext cx="3632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G. </a:t>
            </a:r>
            <a:r>
              <a:rPr lang="en-US" dirty="0" smtClean="0"/>
              <a:t>Thorp and </a:t>
            </a:r>
            <a:r>
              <a:rPr lang="en-US" dirty="0"/>
              <a:t>S. </a:t>
            </a:r>
            <a:r>
              <a:rPr lang="en-US" dirty="0" smtClean="0"/>
              <a:t>Sharma, “Foreign </a:t>
            </a:r>
            <a:r>
              <a:rPr lang="en-US" dirty="0"/>
              <a:t>fighters flow to </a:t>
            </a:r>
            <a:r>
              <a:rPr lang="en-US" dirty="0" smtClean="0"/>
              <a:t>Syria.” </a:t>
            </a:r>
            <a:r>
              <a:rPr lang="en-US" i="1" dirty="0" smtClean="0"/>
              <a:t>The Washington Post</a:t>
            </a:r>
            <a:r>
              <a:rPr lang="en-US" dirty="0" smtClean="0"/>
              <a:t>, Jan. 2015.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200" y="11430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B. Marsh. “It’s </a:t>
            </a:r>
            <a:r>
              <a:rPr lang="en-US" dirty="0"/>
              <a:t>All Connected: An Overview of the Euro </a:t>
            </a:r>
            <a:r>
              <a:rPr lang="en-US" dirty="0" smtClean="0"/>
              <a:t>Crisis.” </a:t>
            </a:r>
            <a:r>
              <a:rPr lang="en-US" i="1" dirty="0" smtClean="0"/>
              <a:t>The New York Times</a:t>
            </a:r>
            <a:r>
              <a:rPr lang="en-US" dirty="0" smtClean="0"/>
              <a:t>, Oct. 2011.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2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Narratives: Data </a:t>
            </a:r>
            <a:r>
              <a:rPr lang="en-US" dirty="0" smtClean="0"/>
              <a:t>comics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200" y="11430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2641" indent="-166688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15504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53" indent="0">
              <a:buNone/>
            </a:pPr>
            <a:r>
              <a:rPr lang="en-US" dirty="0"/>
              <a:t>Graph </a:t>
            </a:r>
            <a:r>
              <a:rPr lang="en-US" dirty="0" smtClean="0"/>
              <a:t>Comics: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://www.aviz.fr/~bbach/graphcomics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1600200"/>
            <a:ext cx="8001000" cy="44595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677" y="6059709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B. Bach et al. “Telling </a:t>
            </a:r>
            <a:r>
              <a:rPr lang="en-US" dirty="0"/>
              <a:t>Stories about Dynamic Networks with Graph Comics</a:t>
            </a:r>
            <a:r>
              <a:rPr lang="en-US" dirty="0" smtClean="0"/>
              <a:t>.” </a:t>
            </a:r>
            <a:r>
              <a:rPr lang="en-US" dirty="0"/>
              <a:t>In Proceedings of the </a:t>
            </a:r>
            <a:r>
              <a:rPr lang="en-US" dirty="0" smtClean="0"/>
              <a:t>CHI </a:t>
            </a:r>
            <a:r>
              <a:rPr lang="en-US" dirty="0"/>
              <a:t>Conference on Human Factors in Computing </a:t>
            </a:r>
            <a:r>
              <a:rPr lang="en-US" dirty="0" smtClean="0"/>
              <a:t>Systems,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Narratives: </a:t>
            </a:r>
            <a:r>
              <a:rPr lang="en-US" dirty="0" smtClean="0"/>
              <a:t>Slide Show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5309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K. Park, “</a:t>
            </a:r>
            <a:r>
              <a:rPr lang="en-US" sz="2000" dirty="0"/>
              <a:t>How dry is California</a:t>
            </a:r>
            <a:r>
              <a:rPr lang="en-US" sz="2000" dirty="0" smtClean="0"/>
              <a:t>?” </a:t>
            </a:r>
            <a:r>
              <a:rPr lang="en-US" sz="2000" i="1" dirty="0" smtClean="0"/>
              <a:t>The Washington Post</a:t>
            </a:r>
            <a:r>
              <a:rPr lang="en-US" sz="2000" dirty="0" smtClean="0"/>
              <a:t>, Oct. 2015.</a:t>
            </a:r>
            <a:endParaRPr lang="en-US" sz="2000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4" y="1447800"/>
            <a:ext cx="7797271" cy="4678363"/>
          </a:xfrm>
        </p:spPr>
      </p:pic>
    </p:spTree>
    <p:extLst>
      <p:ext uri="{BB962C8B-B14F-4D97-AF65-F5344CB8AC3E}">
        <p14:creationId xmlns:p14="http://schemas.microsoft.com/office/powerpoint/2010/main" val="1746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16476"/>
          </a:xfrm>
        </p:spPr>
        <p:txBody>
          <a:bodyPr>
            <a:normAutofit/>
          </a:bodyPr>
          <a:lstStyle/>
          <a:p>
            <a:pPr marL="5953" indent="0">
              <a:buNone/>
            </a:pPr>
            <a:endParaRPr lang="en-US" dirty="0" smtClean="0"/>
          </a:p>
          <a:p>
            <a:pPr marL="5953" indent="0">
              <a:buNone/>
            </a:pPr>
            <a:endParaRPr lang="en-US" dirty="0" smtClean="0"/>
          </a:p>
          <a:p>
            <a:r>
              <a:rPr lang="en-US" dirty="0" smtClean="0"/>
              <a:t>Designing Visualizations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Visualization Practices in Journalism</a:t>
            </a:r>
          </a:p>
          <a:p>
            <a:endParaRPr lang="en-US" dirty="0" smtClean="0"/>
          </a:p>
          <a:p>
            <a:r>
              <a:rPr lang="en-US" dirty="0" smtClean="0"/>
              <a:t>Tools: A demo using </a:t>
            </a:r>
            <a:r>
              <a:rPr lang="en-US" dirty="0" err="1" smtClean="0"/>
              <a:t>bea.R</a:t>
            </a:r>
            <a:r>
              <a:rPr lang="en-US" dirty="0" smtClean="0"/>
              <a:t> and Leaflet R libraries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28A7-20E5-134C-A0CB-D6DFE774BD1C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6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Visualization: Why?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81000" y="1066800"/>
            <a:ext cx="4343400" cy="838200"/>
          </a:xfrm>
        </p:spPr>
        <p:txBody>
          <a:bodyPr/>
          <a:lstStyle/>
          <a:p>
            <a:pPr marL="5953" indent="0" algn="r">
              <a:buNone/>
            </a:pPr>
            <a:r>
              <a:rPr lang="en-US" dirty="0"/>
              <a:t>“The purpose of computing is insight, not </a:t>
            </a:r>
            <a:r>
              <a:rPr lang="en-US" dirty="0" smtClean="0"/>
              <a:t>numbers.” -Richard Hamming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3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3547162" cy="5181600"/>
          </a:xfrm>
        </p:spPr>
      </p:pic>
      <p:sp>
        <p:nvSpPr>
          <p:cNvPr id="12" name="Rectangle 11"/>
          <p:cNvSpPr/>
          <p:nvPr/>
        </p:nvSpPr>
        <p:spPr>
          <a:xfrm>
            <a:off x="76200" y="527667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“Far </a:t>
            </a:r>
            <a:r>
              <a:rPr lang="en-US" dirty="0"/>
              <a:t>better an approximate answer to the </a:t>
            </a:r>
            <a:r>
              <a:rPr lang="en-US" i="1" dirty="0"/>
              <a:t>right</a:t>
            </a:r>
            <a:r>
              <a:rPr lang="en-US" dirty="0"/>
              <a:t> question, which is often vague, than an </a:t>
            </a:r>
            <a:r>
              <a:rPr lang="en-US" i="1" dirty="0"/>
              <a:t>exact</a:t>
            </a:r>
            <a:r>
              <a:rPr lang="en-US" dirty="0"/>
              <a:t> answer to the wrong question, which can always be made precise</a:t>
            </a:r>
            <a:r>
              <a:rPr lang="en-US" dirty="0" smtClean="0"/>
              <a:t>.” -John Tukey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13353" r="22903" b="25811"/>
          <a:stretch/>
        </p:blipFill>
        <p:spPr>
          <a:xfrm>
            <a:off x="93406" y="2179401"/>
            <a:ext cx="4245077" cy="315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4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Visual Variables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4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33400" y="5562600"/>
            <a:ext cx="8229600" cy="1173163"/>
          </a:xfrm>
        </p:spPr>
        <p:txBody>
          <a:bodyPr>
            <a:normAutofit fontScale="92500"/>
          </a:bodyPr>
          <a:lstStyle/>
          <a:p>
            <a:pPr marL="5953" indent="0">
              <a:buNone/>
            </a:pPr>
            <a:r>
              <a:rPr lang="en-US" dirty="0"/>
              <a:t>A. M. </a:t>
            </a:r>
            <a:r>
              <a:rPr lang="en-US" dirty="0" err="1" smtClean="0"/>
              <a:t>MacEachren</a:t>
            </a:r>
            <a:r>
              <a:rPr lang="en-US" dirty="0"/>
              <a:t> </a:t>
            </a:r>
            <a:r>
              <a:rPr lang="en-US" dirty="0" smtClean="0"/>
              <a:t>et al. </a:t>
            </a:r>
            <a:r>
              <a:rPr lang="en-US" dirty="0"/>
              <a:t>"Visual Semiotics &amp; Uncertainty Visualization: An Empirical Study," </a:t>
            </a:r>
            <a:r>
              <a:rPr lang="en-US" i="1" dirty="0" smtClean="0"/>
              <a:t>IEEE </a:t>
            </a:r>
            <a:r>
              <a:rPr lang="en-US" i="1" dirty="0"/>
              <a:t>Transactions on Visualization and Computer Graphics</a:t>
            </a:r>
            <a:r>
              <a:rPr lang="en-US" dirty="0"/>
              <a:t>, </a:t>
            </a:r>
            <a:r>
              <a:rPr lang="en-US" dirty="0" smtClean="0"/>
              <a:t>18(12), </a:t>
            </a:r>
            <a:r>
              <a:rPr lang="en-US" dirty="0"/>
              <a:t>pp. 2496-2505, Dec. 2012.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8"/>
          <a:stretch/>
        </p:blipFill>
        <p:spPr bwMode="auto">
          <a:xfrm>
            <a:off x="430212" y="1143000"/>
            <a:ext cx="6427788" cy="438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69349" y="4191000"/>
            <a:ext cx="2632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Concept originated by </a:t>
            </a:r>
            <a:r>
              <a:rPr lang="en-US" dirty="0" err="1" smtClean="0"/>
              <a:t>Bertin</a:t>
            </a:r>
            <a:r>
              <a:rPr lang="en-US" dirty="0" smtClean="0"/>
              <a:t>, J.</a:t>
            </a:r>
            <a:r>
              <a:rPr lang="en-US" dirty="0"/>
              <a:t> </a:t>
            </a:r>
            <a:r>
              <a:rPr lang="en-US" dirty="0" smtClean="0"/>
              <a:t>"</a:t>
            </a:r>
            <a:r>
              <a:rPr lang="en-US" i="1" dirty="0" err="1" smtClean="0"/>
              <a:t>Sémiologie</a:t>
            </a:r>
            <a:r>
              <a:rPr lang="en-US" i="1" dirty="0" smtClean="0"/>
              <a:t> </a:t>
            </a:r>
            <a:r>
              <a:rPr lang="en-US" i="1" dirty="0" err="1"/>
              <a:t>Graphique</a:t>
            </a:r>
            <a:r>
              <a:rPr lang="en-US" dirty="0" smtClean="0"/>
              <a:t>.” 1974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2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(AKA “Position”) Always Wins…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371600"/>
            <a:ext cx="6934200" cy="36480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10540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2641" indent="-166688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15504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53" indent="0">
              <a:buFont typeface="Arial" panose="020B0604020202020204" pitchFamily="34" charset="0"/>
              <a:buNone/>
            </a:pPr>
            <a:r>
              <a:rPr lang="en-US" dirty="0" smtClean="0"/>
              <a:t>J. </a:t>
            </a:r>
            <a:r>
              <a:rPr lang="en-US" dirty="0" err="1" smtClean="0"/>
              <a:t>Mackinlay</a:t>
            </a:r>
            <a:r>
              <a:rPr lang="en-US" dirty="0" smtClean="0"/>
              <a:t>, </a:t>
            </a:r>
            <a:r>
              <a:rPr lang="en-US" i="1" dirty="0" smtClean="0"/>
              <a:t>Automating the Design of Graphical Presentations of Relational Information</a:t>
            </a:r>
            <a:r>
              <a:rPr lang="en-US" dirty="0" smtClean="0"/>
              <a:t>. 1986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6019800"/>
          </a:xfrm>
        </p:spPr>
        <p:txBody>
          <a:bodyPr>
            <a:normAutofit/>
          </a:bodyPr>
          <a:lstStyle/>
          <a:p>
            <a:r>
              <a:rPr lang="en-US" dirty="0" smtClean="0"/>
              <a:t>Strong visual cue; eye is sensitive to motion in peripheral vision</a:t>
            </a:r>
          </a:p>
          <a:p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Gestalt </a:t>
            </a:r>
            <a:r>
              <a:rPr lang="en-US" b="1" dirty="0"/>
              <a:t>Law of Common Fate </a:t>
            </a:r>
            <a:r>
              <a:rPr lang="en-US" dirty="0"/>
              <a:t>—elements with the same moving direction are perceived as a unit</a:t>
            </a:r>
          </a:p>
          <a:p>
            <a:endParaRPr lang="en-US" sz="1000" dirty="0" smtClean="0"/>
          </a:p>
          <a:p>
            <a:r>
              <a:rPr lang="en-US" dirty="0" smtClean="0"/>
              <a:t>Tracking </a:t>
            </a:r>
            <a:r>
              <a:rPr lang="en-US" dirty="0"/>
              <a:t>limit of the human eye is around 4-6 objects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665716542"/>
              </p:ext>
            </p:extLst>
          </p:nvPr>
        </p:nvGraphicFramePr>
        <p:xfrm>
          <a:off x="152400" y="1524000"/>
          <a:ext cx="73914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…Unless There Is Animation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81400" y="3505200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91200" y="2651760"/>
            <a:ext cx="182880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2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5000" autoRev="1" fill="hold" grpId="25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26" presetClass="path" presetSubtype="0" repeatCount="indefinite" accel="50000" decel="50000" autoRev="1" fill="hold" grpId="24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6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4" animBg="1"/>
      <p:bldP spid="6" grpId="25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Interactions: Information-Seeking Mantra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724400" y="2971800"/>
            <a:ext cx="43434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2641" indent="-166688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15504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53" indent="0">
              <a:buNone/>
            </a:pPr>
            <a:r>
              <a:rPr lang="en-US" dirty="0" smtClean="0"/>
              <a:t>“Overview first, zoom and filter, then details on demand”</a:t>
            </a:r>
          </a:p>
          <a:p>
            <a:pPr marL="5953" indent="0">
              <a:buNone/>
            </a:pPr>
            <a:r>
              <a:rPr lang="en-US" dirty="0" smtClean="0"/>
              <a:t>-Ben </a:t>
            </a:r>
            <a:r>
              <a:rPr lang="en-US" dirty="0" err="1" smtClean="0"/>
              <a:t>Shneiderman</a:t>
            </a:r>
            <a:r>
              <a:rPr lang="en-US" dirty="0" smtClean="0"/>
              <a:t>,</a:t>
            </a:r>
            <a:r>
              <a:rPr lang="en-US" i="1" dirty="0"/>
              <a:t> The Eyes Have </a:t>
            </a:r>
            <a:r>
              <a:rPr lang="en-US" i="1" dirty="0" smtClean="0"/>
              <a:t>It</a:t>
            </a:r>
            <a:r>
              <a:rPr lang="en-US" dirty="0" smtClean="0"/>
              <a:t>. 1996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4648200" cy="56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0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“Overview first…”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8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2641" indent="-166688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15504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"/>
          <a:stretch/>
        </p:blipFill>
        <p:spPr>
          <a:xfrm>
            <a:off x="152400" y="1156952"/>
            <a:ext cx="8436077" cy="51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“… zoom &amp; </a:t>
            </a:r>
            <a:r>
              <a:rPr lang="en-US" dirty="0"/>
              <a:t>filter</a:t>
            </a:r>
            <a:r>
              <a:rPr lang="en-US" dirty="0" smtClean="0"/>
              <a:t>…” [Navigate, </a:t>
            </a:r>
            <a:r>
              <a:rPr lang="en-US" dirty="0"/>
              <a:t>Highlight, </a:t>
            </a:r>
            <a:r>
              <a:rPr lang="en-US" dirty="0" smtClean="0"/>
              <a:t>Select]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2641" indent="-166688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15504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052"/>
            <a:ext cx="9144000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2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-Presentation_Goldschmidt">
  <a:themeElements>
    <a:clrScheme name="BEA-Colors">
      <a:dk1>
        <a:srgbClr val="000000"/>
      </a:dk1>
      <a:lt1>
        <a:srgbClr val="FFFFFF"/>
      </a:lt1>
      <a:dk2>
        <a:srgbClr val="004C97"/>
      </a:dk2>
      <a:lt2>
        <a:srgbClr val="FFE9C3"/>
      </a:lt2>
      <a:accent1>
        <a:srgbClr val="004C97"/>
      </a:accent1>
      <a:accent2>
        <a:srgbClr val="C3D7EE"/>
      </a:accent2>
      <a:accent3>
        <a:srgbClr val="D86018"/>
      </a:accent3>
      <a:accent4>
        <a:srgbClr val="F2A900"/>
      </a:accent4>
      <a:accent5>
        <a:srgbClr val="9EA2A2"/>
      </a:accent5>
      <a:accent6>
        <a:srgbClr val="DCDEDF"/>
      </a:accent6>
      <a:hlink>
        <a:srgbClr val="004C97"/>
      </a:hlink>
      <a:folHlink>
        <a:srgbClr val="801F4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A-Presentation" id="{1A358093-687D-9244-A465-897A907D2E17}" vid="{CA775647-2094-834B-BB56-B238CC5747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BEA-Presentation_Goldschmidt</Template>
  <TotalTime>3700</TotalTime>
  <Words>492</Words>
  <Application>Microsoft Office PowerPoint</Application>
  <PresentationFormat>On-screen Show (4:3)</PresentationFormat>
  <Paragraphs>89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BEA-Presentation_Goldschmidt</vt:lpstr>
      <vt:lpstr>Data Visualization  and bea.R</vt:lpstr>
      <vt:lpstr>Overview</vt:lpstr>
      <vt:lpstr>Visualization: Why?</vt:lpstr>
      <vt:lpstr>The Visual Variables</vt:lpstr>
      <vt:lpstr>Location (AKA “Position”) Always Wins…</vt:lpstr>
      <vt:lpstr>…Unless There Is Animation</vt:lpstr>
      <vt:lpstr>Interactions: Information-Seeking Mantra</vt:lpstr>
      <vt:lpstr>“Overview first…”</vt:lpstr>
      <vt:lpstr>“… zoom &amp; filter…” [Navigate, Highlight, Select]</vt:lpstr>
      <vt:lpstr>“…then Details on Demand”</vt:lpstr>
      <vt:lpstr>Data Storytelling: How Do Journalists Visualize?</vt:lpstr>
      <vt:lpstr>Visual Narratives: Magazine Style</vt:lpstr>
      <vt:lpstr>Visual Narratives: Annotated Charts</vt:lpstr>
      <vt:lpstr>Visual Narratives: Partitioned Poster</vt:lpstr>
      <vt:lpstr>Visual Narratives: Flow Chart</vt:lpstr>
      <vt:lpstr>Visual Narratives: Data comics</vt:lpstr>
      <vt:lpstr>Visual Narratives: Slide Show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Journalism Tools</dc:title>
  <dc:creator>Andrea Batch</dc:creator>
  <cp:lastModifiedBy>Andrea Batch</cp:lastModifiedBy>
  <cp:revision>310</cp:revision>
  <dcterms:created xsi:type="dcterms:W3CDTF">2018-01-03T16:05:30Z</dcterms:created>
  <dcterms:modified xsi:type="dcterms:W3CDTF">2018-01-09T20:28:46Z</dcterms:modified>
</cp:coreProperties>
</file>